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9" r:id="rId5"/>
    <p:sldId id="297" r:id="rId6"/>
    <p:sldId id="289" r:id="rId7"/>
    <p:sldId id="290" r:id="rId8"/>
    <p:sldId id="295" r:id="rId9"/>
    <p:sldId id="291" r:id="rId10"/>
    <p:sldId id="292" r:id="rId11"/>
    <p:sldId id="293" r:id="rId12"/>
    <p:sldId id="262" r:id="rId13"/>
    <p:sldId id="285" r:id="rId14"/>
    <p:sldId id="286" r:id="rId15"/>
    <p:sldId id="288" r:id="rId16"/>
    <p:sldId id="287" r:id="rId17"/>
    <p:sldId id="294" r:id="rId18"/>
    <p:sldId id="296" r:id="rId19"/>
    <p:sldId id="28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页（封面页）" id="{B373B280-1998-45B4-9C30-59757E1185BA}">
          <p14:sldIdLst>
            <p14:sldId id="256"/>
          </p14:sldIdLst>
        </p14:section>
        <p14:section name="目录" id="{54ECC15B-572A-4DAF-9414-C6E4A9906D59}">
          <p14:sldIdLst>
            <p14:sldId id="259"/>
          </p14:sldIdLst>
        </p14:section>
        <p14:section name="转场，主内容" id="{9775D251-1FC3-42DB-BFEC-0842CA0BEE20}">
          <p14:sldIdLst>
            <p14:sldId id="297"/>
            <p14:sldId id="289"/>
            <p14:sldId id="285"/>
            <p14:sldId id="286"/>
            <p14:sldId id="288"/>
            <p14:sldId id="287"/>
            <p14:sldId id="294"/>
            <p14:sldId id="296"/>
            <p14:sldId id="262"/>
            <p14:sldId id="292"/>
            <p14:sldId id="293"/>
            <p14:sldId id="291"/>
            <p14:sldId id="295"/>
            <p14:sldId id="290"/>
          </p14:sldIdLst>
        </p14:section>
        <p14:section name="结尾页" id="{AA0C239B-F78A-43BA-B7EA-6D62681217BC}">
          <p14:sldIdLst>
            <p14:sldId id="28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C7FF"/>
    <a:srgbClr val="AFDDFF"/>
    <a:srgbClr val="0D97FF"/>
    <a:srgbClr val="FFFFFF"/>
    <a:srgbClr val="178AA1"/>
    <a:srgbClr val="A40C26"/>
    <a:srgbClr val="E1B6BE"/>
    <a:srgbClr val="FFCACF"/>
    <a:srgbClr val="F5A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>
        <p:guide orient="horz" pos="2107"/>
        <p:guide pos="38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A74AB-0C8E-42E2-A511-E3522DBF39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70D5D-B961-4E82-9045-8F774E72511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9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11.xml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12.xml"/><Relationship Id="rId4" Type="http://schemas.openxmlformats.org/officeDocument/2006/relationships/image" Target="../media/image24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4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5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17.xml"/><Relationship Id="rId3" Type="http://schemas.openxmlformats.org/officeDocument/2006/relationships/image" Target="../media/image2.jpeg"/><Relationship Id="rId2" Type="http://schemas.openxmlformats.org/officeDocument/2006/relationships/image" Target="../media/image28.jpeg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2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3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4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6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2762249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2762250"/>
            <a:ext cx="12192000" cy="233362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76326" y="1977419"/>
            <a:ext cx="45148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endParaRPr lang="zh-CN" altLang="en-US" sz="9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76325" y="3929063"/>
            <a:ext cx="10488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诗情画意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一款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生成诗歌的美图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04926" y="5477860"/>
            <a:ext cx="20288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孙世平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04925" y="5895975"/>
            <a:ext cx="2028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刘桦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09835" y="6351270"/>
            <a:ext cx="20821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厚德博学 经济匡时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11" name="iŝľïḓé"/>
          <p:cNvSpPr txBox="1"/>
          <p:nvPr/>
        </p:nvSpPr>
        <p:spPr>
          <a:xfrm>
            <a:off x="895387" y="328681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p>
            <a:r>
              <a:rPr lang="en-US" altLang="zh-CN" sz="12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z="1200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608" y="4291934"/>
            <a:ext cx="5258392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算法设计、模型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4332" y="5107434"/>
            <a:ext cx="525839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算法综述</a:t>
            </a:r>
            <a:endParaRPr lang="en-US" altLang="zh-CN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</a:t>
            </a:r>
            <a:endParaRPr lang="zh-CN" altLang="en-US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594360" y="1639570"/>
                <a:ext cx="5462270" cy="1931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 hangingPunct="0">
                  <a:lnSpc>
                    <a:spcPct val="150000"/>
                  </a:lnSpc>
                </a:pPr>
                <a:r>
                  <a:rPr lang="en-US" altLang="zh-CN" sz="14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Inputs</a:t>
                </a:r>
                <a:r>
                  <a:rPr lang="zh-CN" altLang="en-US" sz="14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：由用户输入的关键字</a:t>
                </a:r>
                <a14:m>
                  <m:oMath xmlns:m="http://schemas.openxmlformats.org/officeDocument/2006/math">
                    <m:r>
                      <a:rPr lang="en-US" altLang="zh-CN" sz="1400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 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4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altLang="zh-CN" sz="14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f>
                      <m:fPr>
                        <m:type m:val="noBar"/>
                        <m:ctrlPr>
                          <a:rPr lang="en-US" altLang="zh-CN" sz="14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4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zh-CN" sz="14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zh-CN" sz="14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  <m:t>𝒌</m:t>
                        </m:r>
                        <m:r>
                          <a:rPr lang="en-US" altLang="zh-CN" sz="14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𝟏</m:t>
                        </m:r>
                      </m:den>
                    </m:f>
                    <m:r>
                      <a:rPr lang="en-US" altLang="zh-CN" sz="1400" b="1" i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 </m:t>
                    </m:r>
                  </m:oMath>
                </a14:m>
                <a:r>
                  <a:rPr lang="zh-CN" altLang="en-US" sz="14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指定主题</a:t>
                </a:r>
                <a:endParaRPr lang="zh-CN" altLang="en-US" sz="1400" b="1" dirty="0">
                  <a:solidFill>
                    <a:schemeClr val="accent4">
                      <a:lumMod val="50000"/>
                    </a:schemeClr>
                  </a:solidFill>
                  <a:latin typeface="华光楷体_CNKI" panose="02000500000000000000" charset="-122"/>
                  <a:ea typeface="华光楷体_CNKI" panose="02000500000000000000" charset="-122"/>
                  <a:cs typeface="华光楷体_CNKI" panose="02000500000000000000" charset="-122"/>
                </a:endParaRPr>
              </a:p>
              <a:p>
                <a:pPr algn="just" hangingPunct="0">
                  <a:lnSpc>
                    <a:spcPct val="150000"/>
                  </a:lnSpc>
                </a:pPr>
                <a:r>
                  <a:rPr lang="en-US" altLang="zh-CN" sz="14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Outputs</a:t>
                </a:r>
                <a:r>
                  <a:rPr lang="zh-CN" altLang="en-US" sz="14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：一首由n行组成的诗</a:t>
                </a:r>
                <a14:m>
                  <m:oMath xmlns:m="http://schemas.openxmlformats.org/officeDocument/2006/math">
                    <m:r>
                      <a:rPr lang="en-US" altLang="zh-CN" sz="1400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 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4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altLang="zh-CN" sz="14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f>
                      <m:fPr>
                        <m:type m:val="noBar"/>
                        <m:ctrlPr>
                          <a:rPr lang="en-US" altLang="zh-CN" sz="14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14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  <m:t>𝒏</m:t>
                        </m:r>
                      </m:num>
                      <m:den>
                        <m:r>
                          <a:rPr lang="en-US" altLang="zh-CN" sz="14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  <m:t>𝒊</m:t>
                        </m:r>
                        <m:r>
                          <a:rPr lang="en-US" altLang="zh-CN" sz="14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altLang="zh-CN" sz="1400" b="1" i="1" dirty="0">
                  <a:solidFill>
                    <a:schemeClr val="accent4">
                      <a:lumMod val="50000"/>
                    </a:schemeClr>
                  </a:solidFill>
                  <a:latin typeface="华光楷体_CNKI" panose="02000500000000000000" charset="-122"/>
                  <a:ea typeface="华光楷体_CNKI" panose="02000500000000000000" charset="-122"/>
                  <a:cs typeface="华光楷体_CNKI" panose="02000500000000000000" charset="-122"/>
                </a:endParaRPr>
              </a:p>
              <a:p>
                <a:pPr algn="just" hangingPunct="0">
                  <a:lnSpc>
                    <a:spcPct val="150000"/>
                  </a:lnSpc>
                </a:pPr>
                <a:endParaRPr lang="zh-CN" altLang="en-US" sz="1400" dirty="0">
                  <a:solidFill>
                    <a:schemeClr val="accent4">
                      <a:lumMod val="50000"/>
                    </a:schemeClr>
                  </a:solidFill>
                  <a:latin typeface="华光楷体_CNKI" panose="02000500000000000000" charset="-122"/>
                  <a:ea typeface="华光楷体_CNKI" panose="02000500000000000000" charset="-122"/>
                  <a:cs typeface="华光楷体_CNKI" panose="02000500000000000000" charset="-122"/>
                </a:endParaRPr>
              </a:p>
              <a:p>
                <a:pPr algn="just" hangingPunct="0">
                  <a:lnSpc>
                    <a:spcPct val="150000"/>
                  </a:lnSpc>
                </a:pPr>
                <a:r>
                  <a:rPr lang="zh-CN" altLang="en-US" sz="14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我们采取</a:t>
                </a:r>
                <a:r>
                  <a:rPr lang="en-US" altLang="zh-CN" sz="14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Seq2Seq</a:t>
                </a:r>
                <a:r>
                  <a:rPr lang="zh-CN" altLang="en-US" sz="14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</a:rPr>
                  <a:t>的模型框架，一行一行地生成一首诗歌，最终达到在语义上连贯，具有创新性且能很好的符合由关键词指定的主题</a:t>
                </a:r>
                <a:endParaRPr lang="zh-CN" altLang="en-US" sz="1400" b="1" dirty="0">
                  <a:solidFill>
                    <a:schemeClr val="accent4">
                      <a:lumMod val="50000"/>
                    </a:schemeClr>
                  </a:solidFill>
                  <a:latin typeface="华光楷体_CNKI" panose="02000500000000000000" charset="-122"/>
                  <a:ea typeface="华光楷体_CNKI" panose="02000500000000000000" charset="-122"/>
                  <a:cs typeface="华光楷体_CNKI" panose="02000500000000000000" charset="-122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" y="1639570"/>
                <a:ext cx="5462270" cy="193167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155" y="1393190"/>
            <a:ext cx="5608320" cy="22466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422005" y="3571240"/>
            <a:ext cx="1425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hangingPunct="0">
              <a:lnSpc>
                <a:spcPct val="150000"/>
              </a:lnSpc>
            </a:pPr>
            <a:r>
              <a:rPr lang="zh-CN" altLang="en-US" sz="1200" b="1" dirty="0">
                <a:solidFill>
                  <a:schemeClr val="accent4">
                    <a:lumMod val="50000"/>
                  </a:schemeClr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图：</a:t>
            </a:r>
            <a:r>
              <a:rPr lang="en-US" altLang="zh-CN" sz="1200" b="1" dirty="0">
                <a:solidFill>
                  <a:schemeClr val="accent4">
                    <a:lumMod val="50000"/>
                  </a:schemeClr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Seq2Seq</a:t>
            </a:r>
            <a:r>
              <a:rPr lang="zh-CN" altLang="en-US" sz="1200" b="1" dirty="0">
                <a:solidFill>
                  <a:schemeClr val="accent4">
                    <a:lumMod val="50000"/>
                  </a:schemeClr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模型</a:t>
            </a:r>
            <a:endParaRPr lang="zh-CN" altLang="en-US" sz="1200" b="1" dirty="0">
              <a:solidFill>
                <a:schemeClr val="accent4">
                  <a:lumMod val="50000"/>
                </a:schemeClr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594360" y="3738880"/>
                <a:ext cx="5533390" cy="875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just" hangingPunct="0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因此任务可以描述为给定前</a:t>
                </a:r>
                <a:r>
                  <a:rPr lang="en-US" altLang="zh-CN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i-1</a:t>
                </a:r>
                <a:r>
                  <a:rPr lang="zh-CN" altLang="en-US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16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𝟏</m:t>
                        </m:r>
                        <m:r>
                          <a:rPr lang="en-US" altLang="zh-CN" sz="16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:</m:t>
                        </m:r>
                        <m:r>
                          <a:rPr lang="en-US" altLang="zh-CN" sz="16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，以及主题关键字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华光楷体_CNKI" panose="02000500000000000000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𝝎</m:t>
                        </m:r>
                      </m:e>
                      <m:sub>
                        <m:r>
                          <a:rPr lang="en-US" altLang="zh-CN" sz="16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𝟏</m:t>
                        </m:r>
                        <m:r>
                          <a:rPr lang="en-US" altLang="zh-CN" sz="16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charset="0"/>
                                <a:ea typeface="华光楷体_CNKI" panose="02000500000000000000" charset="-122"/>
                                <a:cs typeface="Cambria Math" panose="02040503050406030204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，生成语意连贯并且与主旨相关的</a:t>
                </a:r>
                <a:r>
                  <a:rPr lang="en-US" altLang="zh-CN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 i-th </a:t>
                </a:r>
                <a:r>
                  <a:rPr lang="zh-CN" altLang="en-US" sz="1600" b="1" dirty="0">
                    <a:solidFill>
                      <a:schemeClr val="accent4">
                        <a:lumMod val="50000"/>
                      </a:schemeClr>
                    </a:solidFill>
                    <a:latin typeface="华光楷体_CNKI" panose="02000500000000000000" charset="-122"/>
                    <a:ea typeface="华光楷体_CNKI" panose="02000500000000000000" charset="-122"/>
                    <a:cs typeface="华光楷体_CNKI" panose="02000500000000000000" charset="-122"/>
                    <a:sym typeface="+mn-ea"/>
                  </a:rPr>
                  <a:t>行。</a:t>
                </a:r>
                <a:endParaRPr lang="zh-CN" altLang="en-US" sz="1600" b="1" dirty="0">
                  <a:solidFill>
                    <a:schemeClr val="accent4">
                      <a:lumMod val="50000"/>
                    </a:schemeClr>
                  </a:solidFill>
                  <a:latin typeface="华光楷体_CNKI" panose="02000500000000000000" charset="-122"/>
                  <a:ea typeface="华光楷体_CNKI" panose="02000500000000000000" charset="-122"/>
                  <a:cs typeface="华光楷体_CNKI" panose="02000500000000000000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" y="3738880"/>
                <a:ext cx="5533390" cy="875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1423035" y="4939665"/>
            <a:ext cx="914844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hangingPunct="0">
              <a:lnSpc>
                <a:spcPct val="150000"/>
              </a:lnSpc>
            </a:pPr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       </a:t>
            </a: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基于Memory Network的诗歌生成模型。该模型支持多关键词输入，并将中文古典诗歌的格律拆解为字级别的格式embeding，能够较好地控制生成诗歌的格律和韵脚，并提升诗歌的上下文关联性和扣题程度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74215" y="236220"/>
            <a:ext cx="14643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</a:rPr>
              <a:t>算法综述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华光楷体_CNKI" panose="02000500000000000000" charset="-122"/>
              <a:ea typeface="华光楷体_CNKI" panose="02000500000000000000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C:\Users\Administrator\Desktop\财大ppt模板\B10PPT模板（二）-08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9966325" cy="6858000"/>
          </a:xfrm>
          <a:prstGeom prst="rect">
            <a:avLst/>
          </a:prstGeom>
          <a:noFill/>
        </p:spPr>
      </p:pic>
      <p:grpSp>
        <p:nvGrpSpPr>
          <p:cNvPr id="10" name="组合 9"/>
          <p:cNvGrpSpPr/>
          <p:nvPr/>
        </p:nvGrpSpPr>
        <p:grpSpPr>
          <a:xfrm>
            <a:off x="4817110" y="193675"/>
            <a:ext cx="7374890" cy="6664325"/>
            <a:chOff x="7586" y="305"/>
            <a:chExt cx="11614" cy="10495"/>
          </a:xfrm>
        </p:grpSpPr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463040"/>
            <a:ext cx="4850765" cy="48875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31035" y="254000"/>
            <a:ext cx="340233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ea typeface="+mn-lt"/>
              </a:rPr>
              <a:t>Working Memory Model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ea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99150" y="1487805"/>
            <a:ext cx="492188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Working Memory Model</a:t>
            </a:r>
            <a:r>
              <a:rPr lang="zh-CN" altLang="en-US" sz="1400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主要由三个模块组成：</a:t>
            </a:r>
            <a:endParaRPr lang="zh-CN" altLang="en-US" sz="1400" b="1" dirty="0">
              <a:solidFill>
                <a:schemeClr val="accent4">
                  <a:lumMod val="50000"/>
                </a:schemeClr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topic memory</a:t>
            </a:r>
            <a:endParaRPr lang="en-US" altLang="zh-CN" sz="1400" b="1" dirty="0">
              <a:solidFill>
                <a:schemeClr val="accent4">
                  <a:lumMod val="50000"/>
                </a:schemeClr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history memory</a:t>
            </a:r>
            <a:endParaRPr lang="en-US" altLang="zh-CN" sz="1400" b="1" dirty="0">
              <a:solidFill>
                <a:schemeClr val="accent4">
                  <a:lumMod val="50000"/>
                </a:schemeClr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  <a:p>
            <a:pPr algn="just" hangingPunct="0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local memory</a:t>
            </a:r>
            <a:r>
              <a:rPr lang="en-US" altLang="zh-CN" sz="1400" b="1" dirty="0">
                <a:solidFill>
                  <a:schemeClr val="accent4">
                    <a:lumMod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en-US" altLang="zh-CN" sz="1200" b="1" dirty="0">
                <a:solidFill>
                  <a:schemeClr val="accent4">
                    <a:lumMod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endParaRPr lang="en-US" altLang="zh-CN" sz="1200" b="1" dirty="0">
              <a:solidFill>
                <a:schemeClr val="accent4">
                  <a:lumMod val="50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820" y="1967230"/>
            <a:ext cx="1257300" cy="2190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8515" y="2242185"/>
            <a:ext cx="1157605" cy="20955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7012305" y="2573020"/>
            <a:ext cx="1156970" cy="298450"/>
            <a:chOff x="8688" y="5199"/>
            <a:chExt cx="1822" cy="47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8" y="5235"/>
              <a:ext cx="1823" cy="33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8959" y="5375"/>
              <a:ext cx="135" cy="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020" y="5292"/>
              <a:ext cx="120" cy="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853" y="5235"/>
              <a:ext cx="241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en-US" altLang="zh-CN" sz="800" b="1" dirty="0">
                  <a:solidFill>
                    <a:schemeClr val="accent4">
                      <a:lumMod val="50000"/>
                    </a:schemeClr>
                  </a:solidFill>
                  <a:latin typeface="等线 Light" panose="02010600030101010101" charset="-122"/>
                  <a:ea typeface="等线 Light" panose="02010600030101010101" charset="-122"/>
                </a:rPr>
                <a:t>3</a:t>
              </a:r>
              <a:endParaRPr lang="en-US" altLang="zh-CN" sz="800" b="1" dirty="0">
                <a:solidFill>
                  <a:schemeClr val="accent4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9899" y="5199"/>
              <a:ext cx="241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en-US" altLang="zh-CN" sz="600" b="1" dirty="0">
                  <a:solidFill>
                    <a:schemeClr val="accent4">
                      <a:lumMod val="50000"/>
                    </a:schemeClr>
                  </a:solidFill>
                  <a:latin typeface="等线 Light" panose="02010600030101010101" charset="-122"/>
                  <a:ea typeface="等线 Light" panose="02010600030101010101" charset="-122"/>
                </a:rPr>
                <a:t>3</a:t>
              </a:r>
              <a:endParaRPr lang="en-US" altLang="zh-CN" sz="600" b="1" dirty="0">
                <a:solidFill>
                  <a:schemeClr val="accent4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760" y="2871470"/>
            <a:ext cx="5784215" cy="2844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5953760" y="4138295"/>
                <a:ext cx="5371465" cy="17068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285750" indent="-285750" algn="just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每一个单词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𝜔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都提前存入了</a:t>
                </a:r>
                <a:r>
                  <a:rPr lang="en-US" altLang="zh-CN" sz="1400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topic memory</a:t>
                </a:r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中，当作</a:t>
                </a:r>
                <a:r>
                  <a:rPr lang="en-US" altLang="zh-CN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“</a:t>
                </a:r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主要信息</a:t>
                </a:r>
                <a:r>
                  <a:rPr lang="en-US" altLang="zh-CN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”</a:t>
                </a:r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，并且在诗歌生成阶段不发生改变。</a:t>
                </a:r>
                <a:endParaRPr lang="zh-CN" altLang="en-US" sz="1400" dirty="0">
                  <a:solidFill>
                    <a:schemeClr val="accent4">
                      <a:lumMod val="50000"/>
                    </a:schemeClr>
                  </a:solidFill>
                  <a:latin typeface="Cambria Math" panose="02040503050406030204" charset="0"/>
                  <a:ea typeface="+mj-ea"/>
                  <a:cs typeface="Cambria Math" panose="02040503050406030204" charset="0"/>
                </a:endParaRPr>
              </a:p>
              <a:p>
                <a:pPr marL="285750" indent="-285750" algn="just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在生成</a:t>
                </a:r>
                <a:r>
                  <a:rPr lang="en-US" altLang="zh-CN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 i-th </a:t>
                </a:r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行</a:t>
                </a:r>
                <a14:m>
                  <m:oMath xmlns:m="http://schemas.openxmlformats.org/officeDocument/2006/math">
                    <m:r>
                      <a:rPr lang="en-US" altLang="zh-CN" sz="140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charset="0"/>
                        <a:ea typeface="+mj-ea"/>
                        <a:cs typeface="Cambria Math" panose="02040503050406030204" charset="0"/>
                      </a:rPr>
                      <m:t> </m:t>
                    </m:r>
                    <m:sSub>
                      <m:sSubPr>
                        <m:ctrlP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 </a:t>
                </a:r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𝑖−</m:t>
                        </m:r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的每一个单词都会被写入</a:t>
                </a:r>
                <a:r>
                  <a:rPr lang="en-US" altLang="zh-CN" sz="1400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local memory</a:t>
                </a:r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，提供诗词上下问的历史信息。</a:t>
                </a:r>
                <a:endParaRPr lang="zh-CN" altLang="en-US" sz="1400" dirty="0">
                  <a:solidFill>
                    <a:schemeClr val="accent4">
                      <a:lumMod val="50000"/>
                    </a:schemeClr>
                  </a:solidFill>
                  <a:latin typeface="Cambria Math" panose="02040503050406030204" charset="0"/>
                  <a:ea typeface="+mj-ea"/>
                  <a:cs typeface="Cambria Math" panose="02040503050406030204" charset="0"/>
                </a:endParaRPr>
              </a:p>
              <a:p>
                <a:pPr marL="285750" indent="-285750" algn="just" hangingPunc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最后，我们挑选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𝑖−</m:t>
                        </m:r>
                        <m:r>
                          <a:rPr lang="en-US" altLang="zh-CN" sz="140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中显著的特征存入</a:t>
                </a:r>
                <a:r>
                  <a:rPr lang="en-US" altLang="zh-CN" sz="1400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history memory</a:t>
                </a:r>
                <a:r>
                  <a:rPr lang="zh-CN" altLang="en-US" sz="1400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。</a:t>
                </a:r>
                <a:endParaRPr lang="zh-CN" altLang="en-US" sz="1400" b="1" i="1" dirty="0">
                  <a:solidFill>
                    <a:schemeClr val="accent4">
                      <a:lumMod val="50000"/>
                    </a:schemeClr>
                  </a:solidFill>
                  <a:latin typeface="Cambria Math" panose="02040503050406030204" charset="0"/>
                  <a:ea typeface="+mj-ea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60" y="4138295"/>
                <a:ext cx="5371465" cy="170688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5950585" y="3255010"/>
                <a:ext cx="5180965" cy="73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 hangingPunct="0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𝒈</m:t>
                        </m:r>
                      </m:e>
                      <m:sub>
                        <m:r>
                          <a:rPr lang="en-US" altLang="zh-CN" sz="1400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+mj-ea"/>
                            <a:cs typeface="Cambria Math" panose="02040503050406030204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sz="1400" b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:</a:t>
                </a:r>
                <a:r>
                  <a:rPr lang="zh-CN" altLang="en-US" sz="1400" b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音律的</a:t>
                </a:r>
                <a:r>
                  <a:rPr lang="en-US" altLang="zh-CN" sz="1400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embedding</a:t>
                </a:r>
                <a:r>
                  <a:rPr lang="en-US" altLang="zh-CN" sz="1400" b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和长度</a:t>
                </a:r>
                <a:r>
                  <a:rPr lang="zh-CN" altLang="en-US" sz="1400" b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的</a:t>
                </a:r>
                <a:r>
                  <a:rPr lang="en-US" altLang="zh-CN" sz="1400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embedding</a:t>
                </a:r>
                <a:r>
                  <a:rPr lang="en-US" altLang="zh-CN" sz="1400" b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的串联，这是在训练过程中学习的</a:t>
                </a:r>
                <a:r>
                  <a:rPr lang="zh-CN" altLang="en-US" sz="1400" b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。用于控制诗歌的类型</a:t>
                </a:r>
                <a:r>
                  <a:rPr lang="zh-CN" altLang="en-US" sz="1200" b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charset="0"/>
                    <a:ea typeface="+mj-ea"/>
                    <a:cs typeface="Cambria Math" panose="02040503050406030204" charset="0"/>
                  </a:rPr>
                  <a:t>。</a:t>
                </a:r>
                <a:endParaRPr lang="zh-CN" altLang="en-US" sz="1200" b="1" dirty="0">
                  <a:solidFill>
                    <a:schemeClr val="accent4">
                      <a:lumMod val="50000"/>
                    </a:schemeClr>
                  </a:solidFill>
                  <a:latin typeface="Cambria Math" panose="02040503050406030204" charset="0"/>
                  <a:ea typeface="+mj-ea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585" y="3255010"/>
                <a:ext cx="5180965" cy="73723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/>
          <p:cNvSpPr txBox="1"/>
          <p:nvPr/>
        </p:nvSpPr>
        <p:spPr>
          <a:xfrm>
            <a:off x="10109835" y="6339205"/>
            <a:ext cx="20821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厚德博学 经济匡时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C:\Users\Administrator\Desktop\财大ppt模板\B10PPT模板（二）-08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9966325" cy="6858000"/>
          </a:xfrm>
          <a:prstGeom prst="rect">
            <a:avLst/>
          </a:prstGeom>
          <a:noFill/>
        </p:spPr>
      </p:pic>
      <p:grpSp>
        <p:nvGrpSpPr>
          <p:cNvPr id="10" name="组合 9"/>
          <p:cNvGrpSpPr/>
          <p:nvPr/>
        </p:nvGrpSpPr>
        <p:grpSpPr>
          <a:xfrm>
            <a:off x="4817110" y="193675"/>
            <a:ext cx="7374890" cy="6664325"/>
            <a:chOff x="7586" y="305"/>
            <a:chExt cx="11614" cy="10495"/>
          </a:xfrm>
        </p:grpSpPr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99920" y="237490"/>
            <a:ext cx="340233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ea typeface="+mn-lt"/>
              </a:rPr>
              <a:t>Working Memory Model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ea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915" y="1292225"/>
            <a:ext cx="8905240" cy="33039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78430" y="4310380"/>
            <a:ext cx="6529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endParaRPr lang="zh-CN" altLang="en-US" sz="1200" b="1" dirty="0">
              <a:solidFill>
                <a:schemeClr val="accent4">
                  <a:lumMod val="50000"/>
                </a:schemeClr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05355" y="4733290"/>
            <a:ext cx="88131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</a:rPr>
              <a:t>       </a:t>
            </a: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</a:rPr>
              <a:t>可以看到相比其他模型，</a:t>
            </a:r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</a:rPr>
              <a:t>WM</a:t>
            </a: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</a:rPr>
              <a:t>有着堪比人类作诗的流利度，意义性，连贯性，相关性，趣味性。</a:t>
            </a:r>
            <a:endParaRPr lang="en-US" altLang="zh-CN" b="1" dirty="0">
              <a:solidFill>
                <a:schemeClr val="accent4">
                  <a:lumMod val="50000"/>
                </a:schemeClr>
              </a:solidFill>
              <a:latin typeface="华光楷体_CNKI" panose="02000500000000000000" charset="-122"/>
              <a:ea typeface="华光楷体_CNKI" panose="020005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109835" y="6339205"/>
            <a:ext cx="20821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厚德博学 经济匡时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0375" y="6166485"/>
            <a:ext cx="639762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sz="1400" b="1" dirty="0">
                <a:solidFill>
                  <a:schemeClr val="tx2"/>
                </a:solidFill>
                <a:latin typeface="等线 Light" panose="02010600030101010101" charset="-122"/>
                <a:ea typeface="等线 Light" panose="02010600030101010101" charset="-122"/>
              </a:rPr>
              <a:t>参考文献</a:t>
            </a:r>
            <a:r>
              <a:rPr lang="en-US" altLang="zh-CN" sz="1400" b="1" dirty="0">
                <a:solidFill>
                  <a:schemeClr val="tx2"/>
                </a:solidFill>
                <a:latin typeface="等线 Light" panose="02010600030101010101" charset="-122"/>
                <a:ea typeface="等线 Light" panose="02010600030101010101" charset="-122"/>
              </a:rPr>
              <a:t>: </a:t>
            </a:r>
            <a:r>
              <a:rPr lang="zh-CN" altLang="en-US" sz="1400" b="1" dirty="0">
                <a:solidFill>
                  <a:schemeClr val="tx2"/>
                </a:solidFill>
                <a:latin typeface="等线 Light" panose="02010600030101010101" charset="-122"/>
                <a:ea typeface="等线 Light" panose="02010600030101010101" charset="-122"/>
              </a:rPr>
              <a:t>Chinese Poetry Generation with a Working Memory Model (IJCAI 2018)</a:t>
            </a:r>
            <a:r>
              <a:rPr lang="zh-CN" altLang="en-US" sz="1200" b="1" dirty="0">
                <a:solidFill>
                  <a:schemeClr val="tx2"/>
                </a:solidFill>
                <a:latin typeface="等线 Light" panose="02010600030101010101" charset="-122"/>
                <a:ea typeface="等线 Light" panose="02010600030101010101" charset="-122"/>
              </a:rPr>
              <a:t>.</a:t>
            </a:r>
            <a:endParaRPr lang="zh-CN" altLang="en-US" sz="1200" b="1" dirty="0">
              <a:solidFill>
                <a:schemeClr val="tx2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923415" y="304165"/>
            <a:ext cx="22802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诗歌类型及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API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设计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25" y="1511935"/>
            <a:ext cx="2247900" cy="3834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495" y="1156970"/>
            <a:ext cx="6858000" cy="7099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660" y="1954530"/>
            <a:ext cx="5251450" cy="446595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11" name="iŝľïḓé"/>
          <p:cNvSpPr txBox="1"/>
          <p:nvPr/>
        </p:nvSpPr>
        <p:spPr>
          <a:xfrm>
            <a:off x="895387" y="328681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p>
            <a:r>
              <a:rPr lang="en-US" altLang="zh-CN" sz="12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z="1200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608" y="4291934"/>
            <a:ext cx="5258392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#33198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2" y="0"/>
            <a:ext cx="12115802" cy="6858000"/>
            <a:chOff x="-41912" y="14462"/>
            <a:chExt cx="13229592" cy="6858000"/>
          </a:xfrm>
        </p:grpSpPr>
        <p:sp>
          <p:nvSpPr>
            <p:cNvPr id="4" name="îṩḷiḋé"/>
            <p:cNvSpPr/>
            <p:nvPr/>
          </p:nvSpPr>
          <p:spPr>
            <a:xfrm rot="5400000">
              <a:off x="1499295" y="-1526745"/>
              <a:ext cx="6858000" cy="9940413"/>
            </a:xfrm>
            <a:custGeom>
              <a:avLst/>
              <a:gdLst>
                <a:gd name="connsiteX0" fmla="*/ 0 w 10897"/>
                <a:gd name="connsiteY0" fmla="*/ 0 h 16079"/>
                <a:gd name="connsiteX1" fmla="*/ 10897 w 10897"/>
                <a:gd name="connsiteY1" fmla="*/ 10319 h 16079"/>
                <a:gd name="connsiteX2" fmla="*/ 10890 w 10897"/>
                <a:gd name="connsiteY2" fmla="*/ 16079 h 16079"/>
                <a:gd name="connsiteX3" fmla="*/ 0 w 10897"/>
                <a:gd name="connsiteY3" fmla="*/ 16079 h 16079"/>
                <a:gd name="connsiteX4" fmla="*/ 0 w 10897"/>
                <a:gd name="connsiteY4" fmla="*/ 0 h 16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7" h="16079">
                  <a:moveTo>
                    <a:pt x="0" y="0"/>
                  </a:moveTo>
                  <a:lnTo>
                    <a:pt x="10897" y="10319"/>
                  </a:lnTo>
                  <a:lnTo>
                    <a:pt x="10890" y="16079"/>
                  </a:lnTo>
                  <a:lnTo>
                    <a:pt x="0" y="16079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/>
            </a:p>
          </p:txBody>
        </p:sp>
        <p:grpSp>
          <p:nvGrpSpPr>
            <p:cNvPr id="5" name="ïšliḑé"/>
            <p:cNvGrpSpPr/>
            <p:nvPr/>
          </p:nvGrpSpPr>
          <p:grpSpPr>
            <a:xfrm>
              <a:off x="4908550" y="1252225"/>
              <a:ext cx="8279130" cy="4577677"/>
              <a:chOff x="503602" y="2132856"/>
              <a:chExt cx="5859098" cy="3239723"/>
            </a:xfrm>
          </p:grpSpPr>
          <p:sp>
            <p:nvSpPr>
              <p:cNvPr id="19" name="ïṣḻiḑé"/>
              <p:cNvSpPr/>
              <p:nvPr/>
            </p:nvSpPr>
            <p:spPr>
              <a:xfrm flipV="1">
                <a:off x="503602" y="5348604"/>
                <a:ext cx="5859098" cy="23975"/>
              </a:xfrm>
              <a:prstGeom prst="trapezoid">
                <a:avLst>
                  <a:gd name="adj" fmla="val 814192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90"/>
              </a:p>
            </p:txBody>
          </p:sp>
          <p:sp>
            <p:nvSpPr>
              <p:cNvPr id="18" name="íṥḷiḍé" hidden="1"/>
              <p:cNvSpPr/>
              <p:nvPr/>
            </p:nvSpPr>
            <p:spPr>
              <a:xfrm>
                <a:off x="4204845" y="2132856"/>
                <a:ext cx="1658786" cy="3080807"/>
              </a:xfrm>
              <a:custGeom>
                <a:avLst/>
                <a:gdLst>
                  <a:gd name="connsiteX0" fmla="*/ 0 w 2530610"/>
                  <a:gd name="connsiteY0" fmla="*/ 0 h 4700016"/>
                  <a:gd name="connsiteX1" fmla="*/ 2263743 w 2530610"/>
                  <a:gd name="connsiteY1" fmla="*/ 0 h 4700016"/>
                  <a:gd name="connsiteX2" fmla="*/ 2530610 w 2530610"/>
                  <a:gd name="connsiteY2" fmla="*/ 266867 h 4700016"/>
                  <a:gd name="connsiteX3" fmla="*/ 2530610 w 2530610"/>
                  <a:gd name="connsiteY3" fmla="*/ 4433149 h 4700016"/>
                  <a:gd name="connsiteX4" fmla="*/ 2263743 w 2530610"/>
                  <a:gd name="connsiteY4" fmla="*/ 4700016 h 4700016"/>
                  <a:gd name="connsiteX5" fmla="*/ 1961175 w 2530610"/>
                  <a:gd name="connsiteY5" fmla="*/ 4700016 h 470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610" h="4700016">
                    <a:moveTo>
                      <a:pt x="0" y="0"/>
                    </a:moveTo>
                    <a:lnTo>
                      <a:pt x="2263743" y="0"/>
                    </a:lnTo>
                    <a:cubicBezTo>
                      <a:pt x="2411130" y="0"/>
                      <a:pt x="2530610" y="119480"/>
                      <a:pt x="2530610" y="266867"/>
                    </a:cubicBezTo>
                    <a:lnTo>
                      <a:pt x="2530610" y="4433149"/>
                    </a:lnTo>
                    <a:cubicBezTo>
                      <a:pt x="2530610" y="4580536"/>
                      <a:pt x="2411130" y="4700016"/>
                      <a:pt x="2263743" y="4700016"/>
                    </a:cubicBezTo>
                    <a:lnTo>
                      <a:pt x="1961175" y="4700016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90" dirty="0"/>
              </a:p>
            </p:txBody>
          </p:sp>
          <p:sp>
            <p:nvSpPr>
              <p:cNvPr id="13" name="íṩḷïḍè"/>
              <p:cNvSpPr/>
              <p:nvPr/>
            </p:nvSpPr>
            <p:spPr>
              <a:xfrm>
                <a:off x="1166336" y="2313357"/>
                <a:ext cx="4515875" cy="269981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7" name="iŝľiḓè"/>
            <p:cNvSpPr txBox="1"/>
            <p:nvPr/>
          </p:nvSpPr>
          <p:spPr>
            <a:xfrm>
              <a:off x="553044" y="1042368"/>
              <a:ext cx="4238531" cy="34505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4000" i="0" cap="all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THANK YOU!</a:t>
              </a:r>
              <a:endParaRPr kumimoji="0" lang="en-US" sz="4000" i="0" cap="all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H="1">
              <a:off x="715891" y="3321693"/>
              <a:ext cx="1134745" cy="0"/>
            </a:xfrm>
            <a:prstGeom prst="line">
              <a:avLst/>
            </a:prstGeom>
            <a:ln w="88900" cap="sq" cmpd="sng">
              <a:solidFill>
                <a:schemeClr val="bg1"/>
              </a:solidFill>
              <a:prstDash val="solid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/>
          <a:stretch>
            <a:fillRect/>
          </a:stretch>
        </p:blipFill>
        <p:spPr bwMode="auto">
          <a:xfrm>
            <a:off x="9967913" y="228600"/>
            <a:ext cx="1552575" cy="44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ŝľîḋé"/>
          <p:cNvSpPr/>
          <p:nvPr/>
        </p:nvSpPr>
        <p:spPr>
          <a:xfrm>
            <a:off x="0" y="0"/>
            <a:ext cx="4295775" cy="6858000"/>
          </a:xfrm>
          <a:prstGeom prst="rect">
            <a:avLst/>
          </a:prstGeom>
          <a:solidFill>
            <a:schemeClr val="accent1"/>
          </a:solidFill>
          <a:ln w="38100">
            <a:noFill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işḻíḍe"/>
          <p:cNvSpPr/>
          <p:nvPr/>
        </p:nvSpPr>
        <p:spPr>
          <a:xfrm>
            <a:off x="1005047" y="2962306"/>
            <a:ext cx="3090234" cy="933388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 fontScale="72500"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îṣľíḓê"/>
          <p:cNvGrpSpPr/>
          <p:nvPr/>
        </p:nvGrpSpPr>
        <p:grpSpPr>
          <a:xfrm>
            <a:off x="5553347" y="1621651"/>
            <a:ext cx="4233932" cy="573999"/>
            <a:chOff x="6095999" y="1651734"/>
            <a:chExt cx="4181476" cy="573999"/>
          </a:xfrm>
        </p:grpSpPr>
        <p:sp>
          <p:nvSpPr>
            <p:cNvPr id="23" name="îS1íďê"/>
            <p:cNvSpPr/>
            <p:nvPr/>
          </p:nvSpPr>
          <p:spPr>
            <a:xfrm>
              <a:off x="6095999" y="1651734"/>
              <a:ext cx="638175" cy="573999"/>
            </a:xfrm>
            <a:prstGeom prst="rect">
              <a:avLst/>
            </a:prstGeom>
            <a:noFill/>
            <a:ln w="381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2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endPara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î$ḻïḋe"/>
            <p:cNvSpPr/>
            <p:nvPr/>
          </p:nvSpPr>
          <p:spPr bwMode="auto">
            <a:xfrm>
              <a:off x="6800850" y="1687850"/>
              <a:ext cx="3476625" cy="50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íśḻíḍe"/>
          <p:cNvGrpSpPr/>
          <p:nvPr/>
        </p:nvGrpSpPr>
        <p:grpSpPr>
          <a:xfrm>
            <a:off x="5553347" y="2502476"/>
            <a:ext cx="4233932" cy="573999"/>
            <a:chOff x="6095999" y="2498467"/>
            <a:chExt cx="4181476" cy="573999"/>
          </a:xfrm>
        </p:grpSpPr>
        <p:sp>
          <p:nvSpPr>
            <p:cNvPr id="21" name="íṥ1îḓe"/>
            <p:cNvSpPr/>
            <p:nvPr/>
          </p:nvSpPr>
          <p:spPr>
            <a:xfrm>
              <a:off x="6095999" y="2498467"/>
              <a:ext cx="638175" cy="573999"/>
            </a:xfrm>
            <a:prstGeom prst="rect">
              <a:avLst/>
            </a:prstGeom>
            <a:noFill/>
            <a:ln w="381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2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ïšļidé"/>
            <p:cNvSpPr/>
            <p:nvPr/>
          </p:nvSpPr>
          <p:spPr bwMode="auto">
            <a:xfrm>
              <a:off x="6800850" y="2534583"/>
              <a:ext cx="3476625" cy="50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详情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íṩļídê"/>
          <p:cNvGrpSpPr/>
          <p:nvPr/>
        </p:nvGrpSpPr>
        <p:grpSpPr>
          <a:xfrm>
            <a:off x="5553347" y="3383301"/>
            <a:ext cx="4233932" cy="573999"/>
            <a:chOff x="6095999" y="3345200"/>
            <a:chExt cx="4181476" cy="573999"/>
          </a:xfrm>
        </p:grpSpPr>
        <p:sp>
          <p:nvSpPr>
            <p:cNvPr id="19" name="íṧḷíḍé"/>
            <p:cNvSpPr/>
            <p:nvPr/>
          </p:nvSpPr>
          <p:spPr>
            <a:xfrm>
              <a:off x="6095999" y="3345200"/>
              <a:ext cx="638175" cy="573999"/>
            </a:xfrm>
            <a:prstGeom prst="rect">
              <a:avLst/>
            </a:prstGeom>
            <a:noFill/>
            <a:ln w="381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altLang="zh-CN" sz="2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í$ľîdê"/>
            <p:cNvSpPr/>
            <p:nvPr/>
          </p:nvSpPr>
          <p:spPr bwMode="auto">
            <a:xfrm>
              <a:off x="6800850" y="3381316"/>
              <a:ext cx="3476625" cy="50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算法设计、模型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iṣḷïďé"/>
          <p:cNvGrpSpPr/>
          <p:nvPr/>
        </p:nvGrpSpPr>
        <p:grpSpPr>
          <a:xfrm>
            <a:off x="5553347" y="4264126"/>
            <a:ext cx="4233932" cy="573999"/>
            <a:chOff x="6095999" y="4191933"/>
            <a:chExt cx="4181476" cy="573999"/>
          </a:xfrm>
        </p:grpSpPr>
        <p:sp>
          <p:nvSpPr>
            <p:cNvPr id="17" name="ïšḷîďe"/>
            <p:cNvSpPr/>
            <p:nvPr/>
          </p:nvSpPr>
          <p:spPr>
            <a:xfrm>
              <a:off x="6095999" y="4191933"/>
              <a:ext cx="638175" cy="573999"/>
            </a:xfrm>
            <a:prstGeom prst="rect">
              <a:avLst/>
            </a:prstGeom>
            <a:noFill/>
            <a:ln w="381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en-US" altLang="zh-CN" sz="2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îşliḋè"/>
            <p:cNvSpPr/>
            <p:nvPr/>
          </p:nvSpPr>
          <p:spPr bwMode="auto">
            <a:xfrm>
              <a:off x="6800850" y="4228049"/>
              <a:ext cx="3476625" cy="50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前端界面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6382774" y="2349063"/>
            <a:ext cx="376135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382774" y="3229888"/>
            <a:ext cx="376135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382774" y="4110713"/>
            <a:ext cx="376135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382774" y="4991538"/>
            <a:ext cx="376135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/>
          <a:stretch>
            <a:fillRect/>
          </a:stretch>
        </p:blipFill>
        <p:spPr bwMode="auto">
          <a:xfrm>
            <a:off x="10222865" y="106680"/>
            <a:ext cx="1771015" cy="50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/>
          <p:cNvSpPr/>
          <p:nvPr/>
        </p:nvSpPr>
        <p:spPr>
          <a:xfrm>
            <a:off x="0" y="2592728"/>
            <a:ext cx="4295775" cy="1504946"/>
          </a:xfrm>
          <a:prstGeom prst="rect">
            <a:avLst/>
          </a:prstGeom>
          <a:solidFill>
            <a:srgbClr val="E1B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09835" y="6351270"/>
            <a:ext cx="20821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厚德博学 经济匡时</a:t>
            </a:r>
            <a:endParaRPr lang="zh-CN" altLang="en-US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11" name="iŝľïḓé"/>
          <p:cNvSpPr txBox="1"/>
          <p:nvPr/>
        </p:nvSpPr>
        <p:spPr>
          <a:xfrm>
            <a:off x="895387" y="328681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p>
            <a:r>
              <a:rPr lang="en-US" altLang="zh-CN" sz="12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z="1200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608" y="4291934"/>
            <a:ext cx="5258392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11" name="iŝľïḓé"/>
          <p:cNvSpPr txBox="1"/>
          <p:nvPr/>
        </p:nvSpPr>
        <p:spPr>
          <a:xfrm>
            <a:off x="895387" y="328681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p>
            <a:r>
              <a:rPr lang="en-US" altLang="zh-CN" sz="12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z="1200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608" y="4291934"/>
            <a:ext cx="5258392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详情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4332" y="5107434"/>
            <a:ext cx="525839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通用图像识别</a:t>
            </a:r>
            <a:endParaRPr lang="en-US" altLang="zh-CN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风格</a:t>
            </a: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迁移</a:t>
            </a:r>
            <a:endParaRPr lang="zh-CN" altLang="en-US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柔化</a:t>
            </a:r>
            <a:r>
              <a: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滤镜</a:t>
            </a:r>
            <a:endParaRPr lang="zh-CN" altLang="en-US" sz="16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5588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78965" y="285115"/>
            <a:ext cx="87249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技术栈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华光楷体_CNKI" panose="02000500000000000000" charset="-122"/>
              <a:ea typeface="华光楷体_CNKI" panose="020005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15" y="2075180"/>
            <a:ext cx="3562350" cy="1524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290" y="3962400"/>
            <a:ext cx="4519930" cy="13512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775" y="1242695"/>
            <a:ext cx="5358130" cy="174307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355" y="1638935"/>
            <a:ext cx="5617845" cy="34785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51660" y="291465"/>
            <a:ext cx="156210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通用图像识别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华光楷体_CNKI" panose="02000500000000000000" charset="-122"/>
              <a:ea typeface="华光楷体_CNKI" panose="020005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5355" y="5500370"/>
            <a:ext cx="652272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百度</a:t>
            </a:r>
            <a:r>
              <a:rPr lang="en-US" altLang="zh-CN" sz="14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OCR</a:t>
            </a:r>
            <a:r>
              <a:rPr lang="zh-CN" altLang="en-US" sz="1400" b="1" dirty="0">
                <a:solidFill>
                  <a:schemeClr val="tx1"/>
                </a:solidFill>
                <a:latin typeface="华光楷体_CNKI" panose="02000500000000000000" charset="-122"/>
                <a:ea typeface="华光楷体_CNKI" panose="02000500000000000000" charset="-122"/>
                <a:cs typeface="华光楷体_CNKI" panose="02000500000000000000" charset="-122"/>
              </a:rPr>
              <a:t>：https://aip.baidubce.com/rest/2.0/image-classify/v2/advanced_general</a:t>
            </a:r>
            <a:endParaRPr lang="zh-CN" altLang="en-US" sz="1400" b="1" dirty="0">
              <a:solidFill>
                <a:schemeClr val="tx1"/>
              </a:solidFill>
              <a:latin typeface="华光楷体_CNKI" panose="02000500000000000000" charset="-122"/>
              <a:ea typeface="华光楷体_CNKI" panose="02000500000000000000" charset="-122"/>
              <a:cs typeface="华光楷体_CNKI" panose="020005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615" y="1638935"/>
            <a:ext cx="4573270" cy="337883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900555" y="279400"/>
            <a:ext cx="110236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风格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迁移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华光楷体_CNKI" panose="02000500000000000000" charset="-122"/>
              <a:ea typeface="华光楷体_CNKI" panose="020005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5390" y="5584825"/>
            <a:ext cx="648335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4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风格迁移滤镜：https://aip.baidubce.com/rest/2.0/image-process/v1/style_trans</a:t>
            </a:r>
            <a:endParaRPr lang="zh-CN" altLang="en-US" sz="1400" b="1" dirty="0">
              <a:solidFill>
                <a:schemeClr val="accent4">
                  <a:lumMod val="5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90" y="1290320"/>
            <a:ext cx="7310755" cy="41294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690" y="1290320"/>
            <a:ext cx="2600325" cy="34721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3480" y="5130800"/>
            <a:ext cx="1781175" cy="8286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695690" y="4632960"/>
            <a:ext cx="139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Response</a:t>
            </a:r>
            <a:r>
              <a:rPr lang="zh-CN" altLang="en-US" sz="1600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：</a:t>
            </a:r>
            <a:endParaRPr lang="zh-CN" altLang="en-US" sz="1600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ṥl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2051" name="Picture 3" descr="C:\Users\Administrator\Desktop\财大ppt模板\B10PPT模板（二）-08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15695" cy="10800"/>
            </a:xfrm>
            <a:prstGeom prst="rect">
              <a:avLst/>
            </a:prstGeom>
            <a:noFill/>
          </p:spPr>
        </p:pic>
        <p:sp>
          <p:nvSpPr>
            <p:cNvPr id="5" name="矩形 4"/>
            <p:cNvSpPr/>
            <p:nvPr/>
          </p:nvSpPr>
          <p:spPr>
            <a:xfrm>
              <a:off x="7586" y="7916"/>
              <a:ext cx="8085" cy="28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7" y="8535"/>
              <a:ext cx="6173" cy="226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3"/>
            <a:stretch>
              <a:fillRect/>
            </a:stretch>
          </p:blipFill>
          <p:spPr bwMode="auto">
            <a:xfrm>
              <a:off x="16106" y="305"/>
              <a:ext cx="2789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5921" y="10002"/>
              <a:ext cx="3279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hangingPunct="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舒体" panose="02010601030101010101" charset="-122"/>
                  <a:ea typeface="方正舒体" panose="02010601030101010101" charset="-122"/>
                  <a:cs typeface="方正舒体" panose="02010601030101010101" charset="-122"/>
                </a:rPr>
                <a:t>厚德博学 经济匡时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5" y="1383665"/>
            <a:ext cx="6842760" cy="4712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105" y="1383665"/>
            <a:ext cx="4609465" cy="25723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90105" y="4478020"/>
            <a:ext cx="4198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sz="1200" b="1" dirty="0">
                <a:solidFill>
                  <a:schemeClr val="accent4">
                    <a:lumMod val="50000"/>
                  </a:schemeClr>
                </a:solidFill>
                <a:latin typeface="方正舒体" panose="02010601030101010101" charset="-122"/>
                <a:ea typeface="方正舒体" panose="02010601030101010101" charset="-122"/>
              </a:rPr>
              <a:t>https://api-cn.faceplusplus.com/facepp/v2/beautify</a:t>
            </a:r>
            <a:endParaRPr lang="zh-CN" altLang="en-US" sz="1200" b="1" dirty="0">
              <a:solidFill>
                <a:schemeClr val="accent4">
                  <a:lumMod val="50000"/>
                </a:schemeClr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00555" y="279400"/>
            <a:ext cx="110236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柔化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华光楷体_CNKI" panose="02000500000000000000" charset="-122"/>
                <a:ea typeface="华光楷体_CNKI" panose="02000500000000000000" charset="-122"/>
                <a:sym typeface="+mn-ea"/>
              </a:rPr>
              <a:t>滤镜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华光楷体_CNKI" panose="02000500000000000000" charset="-122"/>
              <a:ea typeface="华光楷体_CNKI" panose="02000500000000000000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ISLIDE.DIAGRAM" val="#294752;"/>
</p:tagLst>
</file>

<file path=ppt/tags/tag10.xml><?xml version="1.0" encoding="utf-8"?>
<p:tagLst xmlns:p="http://schemas.openxmlformats.org/presentationml/2006/main">
  <p:tag name="ISLIDE.THEME" val="https://www.islide.cc;"/>
  <p:tag name="ISLIDE.VECTOR" val="#251070;"/>
</p:tagLst>
</file>

<file path=ppt/tags/tag11.xml><?xml version="1.0" encoding="utf-8"?>
<p:tagLst xmlns:p="http://schemas.openxmlformats.org/presentationml/2006/main">
  <p:tag name="ISLIDE.THEME" val="https://www.islide.cc;"/>
  <p:tag name="ISLIDE.VECTOR" val="#251070;"/>
</p:tagLst>
</file>

<file path=ppt/tags/tag12.xml><?xml version="1.0" encoding="utf-8"?>
<p:tagLst xmlns:p="http://schemas.openxmlformats.org/presentationml/2006/main">
  <p:tag name="ISLIDE.THEME" val="https://www.islide.cc;"/>
  <p:tag name="ISLIDE.VECTOR" val="#251070;"/>
</p:tagLst>
</file>

<file path=ppt/tags/tag13.xml><?xml version="1.0" encoding="utf-8"?>
<p:tagLst xmlns:p="http://schemas.openxmlformats.org/presentationml/2006/main">
  <p:tag name="ISLIDE.THEME" val="https://www.islide.cc;"/>
  <p:tag name="ISLIDE.VECTOR" val="#251070;"/>
</p:tagLst>
</file>

<file path=ppt/tags/tag14.xml><?xml version="1.0" encoding="utf-8"?>
<p:tagLst xmlns:p="http://schemas.openxmlformats.org/presentationml/2006/main">
  <p:tag name="ISLIDE.THEME" val="https://www.islide.cc;"/>
  <p:tag name="ISLIDE.VECTOR" val="#251070;"/>
</p:tagLst>
</file>

<file path=ppt/tags/tag15.xml><?xml version="1.0" encoding="utf-8"?>
<p:tagLst xmlns:p="http://schemas.openxmlformats.org/presentationml/2006/main">
  <p:tag name="ISLIDE.THEME" val="https://www.islide.cc;"/>
  <p:tag name="ISLIDE.VECTOR" val="#251070;"/>
</p:tagLst>
</file>

<file path=ppt/tags/tag16.xml><?xml version="1.0" encoding="utf-8"?>
<p:tagLst xmlns:p="http://schemas.openxmlformats.org/presentationml/2006/main">
  <p:tag name="ISLIDE.DIAGRAM" val="#331982"/>
</p:tagLst>
</file>

<file path=ppt/tags/tag17.xml><?xml version="1.0" encoding="utf-8"?>
<p:tagLst xmlns:p="http://schemas.openxmlformats.org/presentationml/2006/main">
  <p:tag name="ISLIDE.DIAGRAM" val="#331982;"/>
</p:tagLst>
</file>

<file path=ppt/tags/tag2.xml><?xml version="1.0" encoding="utf-8"?>
<p:tagLst xmlns:p="http://schemas.openxmlformats.org/presentationml/2006/main">
  <p:tag name="ISLIDE.THEME" val="https://www.islide.cc;"/>
  <p:tag name="ISLIDE.VECTOR" val="#251070;"/>
</p:tagLst>
</file>

<file path=ppt/tags/tag3.xml><?xml version="1.0" encoding="utf-8"?>
<p:tagLst xmlns:p="http://schemas.openxmlformats.org/presentationml/2006/main">
  <p:tag name="ISLIDE.THEME" val="https://www.islide.cc;"/>
  <p:tag name="ISLIDE.VECTOR" val="#251070;"/>
</p:tagLst>
</file>

<file path=ppt/tags/tag4.xml><?xml version="1.0" encoding="utf-8"?>
<p:tagLst xmlns:p="http://schemas.openxmlformats.org/presentationml/2006/main">
  <p:tag name="ISLIDE.THEME" val="https://www.islide.cc;"/>
  <p:tag name="ISLIDE.VECTOR" val="#251070;"/>
</p:tagLst>
</file>

<file path=ppt/tags/tag5.xml><?xml version="1.0" encoding="utf-8"?>
<p:tagLst xmlns:p="http://schemas.openxmlformats.org/presentationml/2006/main">
  <p:tag name="ISLIDE.THEME" val="https://www.islide.cc;"/>
  <p:tag name="ISLIDE.VECTOR" val="#251070;"/>
</p:tagLst>
</file>

<file path=ppt/tags/tag6.xml><?xml version="1.0" encoding="utf-8"?>
<p:tagLst xmlns:p="http://schemas.openxmlformats.org/presentationml/2006/main">
  <p:tag name="ISLIDE.THEME" val="https://www.islide.cc;"/>
  <p:tag name="ISLIDE.VECTOR" val="#251070;"/>
</p:tagLst>
</file>

<file path=ppt/tags/tag7.xml><?xml version="1.0" encoding="utf-8"?>
<p:tagLst xmlns:p="http://schemas.openxmlformats.org/presentationml/2006/main">
  <p:tag name="ISLIDE.THEME" val="https://www.islide.cc;"/>
  <p:tag name="ISLIDE.VECTOR" val="#251070;"/>
</p:tagLst>
</file>

<file path=ppt/tags/tag8.xml><?xml version="1.0" encoding="utf-8"?>
<p:tagLst xmlns:p="http://schemas.openxmlformats.org/presentationml/2006/main">
  <p:tag name="ISLIDE.THEME" val="https://www.islide.cc;"/>
  <p:tag name="ISLIDE.VECTOR" val="#251070;"/>
</p:tagLst>
</file>

<file path=ppt/tags/tag9.xml><?xml version="1.0" encoding="utf-8"?>
<p:tagLst xmlns:p="http://schemas.openxmlformats.org/presentationml/2006/main">
  <p:tag name="ISLIDE.THEME" val="https://www.islide.cc;"/>
  <p:tag name="ISLIDE.VECTOR" val="#251070;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A40C26"/>
      </a:accent1>
      <a:accent2>
        <a:srgbClr val="E61C3F"/>
      </a:accent2>
      <a:accent3>
        <a:srgbClr val="FE7A86"/>
      </a:accent3>
      <a:accent4>
        <a:srgbClr val="828282"/>
      </a:accent4>
      <a:accent5>
        <a:srgbClr val="A5A5A5"/>
      </a:accent5>
      <a:accent6>
        <a:srgbClr val="C9C9C9"/>
      </a:accent6>
      <a:hlink>
        <a:srgbClr val="A40C26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 hangingPunct="0">
          <a:lnSpc>
            <a:spcPct val="150000"/>
          </a:lnSpc>
          <a:defRPr sz="1200" b="1" dirty="0">
            <a:solidFill>
              <a:schemeClr val="accent4">
                <a:lumMod val="50000"/>
              </a:schemeClr>
            </a:solidFill>
            <a:latin typeface="中山行书百年纪念版" panose="02010609000101010101" pitchFamily="49" charset="-122"/>
            <a:ea typeface="中山行书百年纪念版" panose="02010609000101010101" pitchFamily="49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1330</Words>
  <Application>WPS 演示</Application>
  <PresentationFormat>宽屏</PresentationFormat>
  <Paragraphs>141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52" baseType="lpstr">
      <vt:lpstr>Arial</vt:lpstr>
      <vt:lpstr>宋体</vt:lpstr>
      <vt:lpstr>Wingdings</vt:lpstr>
      <vt:lpstr>中山行书百年纪念版</vt:lpstr>
      <vt:lpstr>微软雅黑</vt:lpstr>
      <vt:lpstr>方正舒体</vt:lpstr>
      <vt:lpstr>Impact</vt:lpstr>
      <vt:lpstr>Arial Black</vt:lpstr>
      <vt:lpstr>等线</vt:lpstr>
      <vt:lpstr>Arial Unicode MS</vt:lpstr>
      <vt:lpstr>等线 Light</vt:lpstr>
      <vt:lpstr>Calibri</vt:lpstr>
      <vt:lpstr>Cascadia Code</vt:lpstr>
      <vt:lpstr>Cambria Math</vt:lpstr>
      <vt:lpstr>MS Mincho</vt:lpstr>
      <vt:lpstr>方正姚体</vt:lpstr>
      <vt:lpstr>Segoe Print</vt:lpstr>
      <vt:lpstr>仿宋</vt:lpstr>
      <vt:lpstr>华光报宋_CNKI</vt:lpstr>
      <vt:lpstr>华光报宋一_CNKI</vt:lpstr>
      <vt:lpstr>华光标题黑_CNKI</vt:lpstr>
      <vt:lpstr>华光敦韵宋_CNKI</vt:lpstr>
      <vt:lpstr>华光淡古印_CNKI</vt:lpstr>
      <vt:lpstr>华光方珊瑚_CNKI</vt:lpstr>
      <vt:lpstr>华光黑体_CNKI</vt:lpstr>
      <vt:lpstr>华光楷体一_CNKI</vt:lpstr>
      <vt:lpstr>华光楷体_CNKI</vt:lpstr>
      <vt:lpstr>华文行楷</vt:lpstr>
      <vt:lpstr>华文细黑</vt:lpstr>
      <vt:lpstr>华文新魏</vt:lpstr>
      <vt:lpstr>华文中宋</vt:lpstr>
      <vt:lpstr>Adobe Devanagari</vt:lpstr>
      <vt:lpstr>华文楷体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筱筠 马</dc:creator>
  <cp:lastModifiedBy>'abu</cp:lastModifiedBy>
  <cp:revision>60</cp:revision>
  <dcterms:created xsi:type="dcterms:W3CDTF">2020-04-18T07:56:00Z</dcterms:created>
  <dcterms:modified xsi:type="dcterms:W3CDTF">2021-03-03T14:46:41Z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2052-11.1.0.10353</vt:lpwstr>
  </property>
  <property fmtid="{D5CDD505-2E9C-101B-9397-08002B2CF9AE}" pid="3" name="KSOSaveFontToCloudKey">
    <vt:lpwstr>429577596_btnclosed</vt:lpwstr>
  </property>
  <property fmtid="{D5CDD505-2E9C-101B-9397-08002B2CF9AE}" pid="4" name="ICV">
    <vt:lpwstr>154AA7868D124AEBA9AE9B5C41A536E3</vt:lpwstr>
  </property>
</Properties>
</file>